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5" r:id="rId3"/>
    <p:sldId id="282" r:id="rId4"/>
    <p:sldId id="285" r:id="rId5"/>
    <p:sldId id="304" r:id="rId6"/>
    <p:sldId id="301" r:id="rId7"/>
    <p:sldId id="300" r:id="rId8"/>
    <p:sldId id="302" r:id="rId9"/>
    <p:sldId id="286" r:id="rId10"/>
    <p:sldId id="270" r:id="rId11"/>
    <p:sldId id="271" r:id="rId12"/>
    <p:sldId id="288" r:id="rId13"/>
    <p:sldId id="289" r:id="rId14"/>
    <p:sldId id="290" r:id="rId15"/>
    <p:sldId id="291" r:id="rId16"/>
    <p:sldId id="292" r:id="rId17"/>
    <p:sldId id="293" r:id="rId18"/>
    <p:sldId id="283" r:id="rId19"/>
    <p:sldId id="284" r:id="rId20"/>
    <p:sldId id="294" r:id="rId21"/>
    <p:sldId id="295" r:id="rId22"/>
    <p:sldId id="296" r:id="rId23"/>
    <p:sldId id="297" r:id="rId24"/>
    <p:sldId id="305" r:id="rId25"/>
    <p:sldId id="298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1680" y="2819400"/>
            <a:ext cx="6080720" cy="33459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МАДОУ ЦРР –детский сад №2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Музейная педагогика в образовательном процессе детского сада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SUS4\Desktop\Фото по музейной педагогике\IMG_24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14480" y="2071678"/>
            <a:ext cx="5511338" cy="367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0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фото сада лето 2012\IMG_69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9571"/>
            <a:ext cx="8208912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-99392"/>
            <a:ext cx="9324528" cy="18722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Второй этап, практический —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«Создание мини-музеев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Мини-музей «Птицы»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131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фото сада последнее\IMG_24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28384" cy="53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Музей «Воздух»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7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Мини-музей «Куклы»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нещеретова\фото\фото корниенко музей\IMG_52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7640"/>
            <a:ext cx="7992380" cy="532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Мини-музей «Кубанская горница»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G:\фото кубанская горница\IMG_73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396" cy="542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55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Коллекция часов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ASUS4\Desktop\РМО Музейная педагогика\фото\IMG_90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28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Вертикальное размещение  экспонатов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ASUS4\Desktop\РМО Музейная педагогика\фото\IMG_90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2639"/>
            <a:ext cx="3833094" cy="574964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SUS4\Desktop\РМО Музейная педагогика\фото\IMG_90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155" y="959024"/>
            <a:ext cx="382217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25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4\Desktop\РМО Музейная педагогика\фото\IMG_90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58214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4\Desktop\РМО Музейная педагогика\фото\IMG_90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043" y="836712"/>
            <a:ext cx="372616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98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4\Desktop\РМО Музейная педагогика\фото\IMG_90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057"/>
            <a:ext cx="4917821" cy="327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4\Desktop\РМО Музейная педагогика\фото\IMG_90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96603"/>
            <a:ext cx="329411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SUS4\Desktop\РМО Музейная педагогика\фото\IMG_906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86570"/>
            <a:ext cx="4896036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16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59834"/>
            <a:ext cx="187220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Н/С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прошлом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261344"/>
            <a:ext cx="187220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Н/С 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настоящем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96090" y="1233442"/>
            <a:ext cx="187220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Н/С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будущем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140968"/>
            <a:ext cx="187220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прошлом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118700"/>
            <a:ext cx="187220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настояще</a:t>
            </a:r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62419" y="3118700"/>
            <a:ext cx="187220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будущем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3335" y="4798955"/>
            <a:ext cx="187220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П/С в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прошлом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4798955"/>
            <a:ext cx="187220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П/С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настоящем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1977" y="4869160"/>
            <a:ext cx="187220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П/С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будущем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82775" y="1979914"/>
            <a:ext cx="925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4" idx="1"/>
          </p:cNvCxnSpPr>
          <p:nvPr/>
        </p:nvCxnSpPr>
        <p:spPr>
          <a:xfrm>
            <a:off x="5523880" y="1953522"/>
            <a:ext cx="472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" idx="2"/>
            <a:endCxn id="5" idx="0"/>
          </p:cNvCxnSpPr>
          <p:nvPr/>
        </p:nvCxnSpPr>
        <p:spPr>
          <a:xfrm>
            <a:off x="1979712" y="2699994"/>
            <a:ext cx="0" cy="440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6" idx="0"/>
          </p:cNvCxnSpPr>
          <p:nvPr/>
        </p:nvCxnSpPr>
        <p:spPr>
          <a:xfrm>
            <a:off x="4499992" y="2699994"/>
            <a:ext cx="0" cy="418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4" idx="2"/>
          </p:cNvCxnSpPr>
          <p:nvPr/>
        </p:nvCxnSpPr>
        <p:spPr>
          <a:xfrm>
            <a:off x="6932194" y="2673602"/>
            <a:ext cx="0" cy="445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5" idx="2"/>
          </p:cNvCxnSpPr>
          <p:nvPr/>
        </p:nvCxnSpPr>
        <p:spPr>
          <a:xfrm>
            <a:off x="1979712" y="4581128"/>
            <a:ext cx="0" cy="217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44008" y="4581128"/>
            <a:ext cx="0" cy="217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7" idx="2"/>
          </p:cNvCxnSpPr>
          <p:nvPr/>
        </p:nvCxnSpPr>
        <p:spPr>
          <a:xfrm>
            <a:off x="6898523" y="4558860"/>
            <a:ext cx="0" cy="217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5" idx="3"/>
          </p:cNvCxnSpPr>
          <p:nvPr/>
        </p:nvCxnSpPr>
        <p:spPr>
          <a:xfrm>
            <a:off x="2915816" y="3861048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6" idx="3"/>
            <a:endCxn id="7" idx="1"/>
          </p:cNvCxnSpPr>
          <p:nvPr/>
        </p:nvCxnSpPr>
        <p:spPr>
          <a:xfrm>
            <a:off x="5436096" y="3838780"/>
            <a:ext cx="526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945543" y="5373216"/>
            <a:ext cx="4743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436096" y="5373216"/>
            <a:ext cx="5058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Заголовок 5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«Системный оператор»- прием ТРИЗ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7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75656" y="260648"/>
            <a:ext cx="6408712" cy="6120680"/>
            <a:chOff x="715" y="754"/>
            <a:chExt cx="10565" cy="1171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088"/>
              <a:ext cx="10565" cy="10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728" y="754"/>
              <a:ext cx="9072" cy="75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  <a:cs typeface="Arial" pitchFamily="34" charset="0"/>
                </a:rPr>
                <a:t>ЭКРАННАЯ ТАБЛИЦА К СИСТЕМЕ ДЕРЕВО»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  <a:cs typeface="Arial" pitchFamily="34" charset="0"/>
                </a:rPr>
                <a:t>ПО ТРИЗ ТЕХНОЛОГИИ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09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3" y="276225"/>
            <a:ext cx="87915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68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Визитки музея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5" name="Picture 3" descr="C:\Users\ASUS4\Desktop\РМО Музейная педагогика\фото\IMG_90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5438"/>
            <a:ext cx="8136396" cy="542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36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ASUS4\Desktop\РМО Музейная педагогика\фото\IMG_90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352420" cy="55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7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ASUS4\Desktop\РМО Музейная педагогика\фото\IMG_90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9440"/>
            <a:ext cx="7884368" cy="52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18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7" y="188640"/>
            <a:ext cx="4018412" cy="1008112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</a:rPr>
              <a:t>Дидактическая игра</a:t>
            </a:r>
          </a:p>
          <a:p>
            <a:r>
              <a:rPr lang="ru-RU" b="0" dirty="0" smtClean="0">
                <a:solidFill>
                  <a:srgbClr val="002060"/>
                </a:solidFill>
              </a:rPr>
              <a:t>«Разрезные картинки»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5004048" y="260648"/>
            <a:ext cx="3829057" cy="936104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</a:rPr>
              <a:t>Дидактическая игра</a:t>
            </a:r>
          </a:p>
          <a:p>
            <a:r>
              <a:rPr lang="ru-RU" b="0" dirty="0" smtClean="0">
                <a:solidFill>
                  <a:srgbClr val="002060"/>
                </a:solidFill>
              </a:rPr>
              <a:t>«Четвертый лишний»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SUS4\Desktop\РМО Музейная педагогика\фото\IMG_90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22566" y="2627530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SUS4\Desktop\РМО Музейная педагогика\фото\IMG_90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5916" y="2420888"/>
            <a:ext cx="5328084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92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нещеретова\фото\фото к занятию часы\Кольца Луллия приложение №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84" y="174694"/>
            <a:ext cx="7899308" cy="592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02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Знаки для мини-музея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304256" cy="25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6785"/>
            <a:ext cx="2088232" cy="24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96785"/>
            <a:ext cx="2311242" cy="212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79"/>
            <a:ext cx="2160240" cy="23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313" y="4149079"/>
            <a:ext cx="2419807" cy="216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920" y="4149079"/>
            <a:ext cx="2180710" cy="234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40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нещеретова\фото\фото корниенко музей\IMG_52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0425"/>
            <a:ext cx="8028384" cy="53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72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ЦЕЛИ </a:t>
            </a:r>
            <a:r>
              <a:rPr lang="ru-RU" b="1" dirty="0">
                <a:solidFill>
                  <a:srgbClr val="002060"/>
                </a:solidFill>
              </a:rPr>
              <a:t>И ЗАДАЧИ МИНИ-МУЗЕЯ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</a:t>
            </a:r>
            <a:r>
              <a:rPr lang="ru-RU" sz="2000" dirty="0" smtClean="0"/>
              <a:t>.</a:t>
            </a:r>
            <a:r>
              <a:rPr lang="ru-RU" sz="2000" dirty="0"/>
              <a:t>    Обогащение предметно-развивающей среды ДОУ.</a:t>
            </a:r>
          </a:p>
          <a:p>
            <a:pPr algn="just"/>
            <a:r>
              <a:rPr lang="ru-RU" sz="2000" dirty="0" smtClean="0"/>
              <a:t>2.</a:t>
            </a:r>
            <a:r>
              <a:rPr lang="ru-RU" sz="2000" dirty="0"/>
              <a:t> </a:t>
            </a:r>
            <a:r>
              <a:rPr lang="ru-RU" sz="2000" dirty="0" smtClean="0"/>
              <a:t>Обогащение </a:t>
            </a:r>
            <a:r>
              <a:rPr lang="ru-RU" sz="2000" dirty="0" err="1"/>
              <a:t>воспитательно</a:t>
            </a:r>
            <a:r>
              <a:rPr lang="ru-RU" sz="2000" dirty="0"/>
              <a:t>-образовательного про­странства новыми формами.</a:t>
            </a:r>
          </a:p>
          <a:p>
            <a:pPr algn="just"/>
            <a:r>
              <a:rPr lang="ru-RU" sz="2000" dirty="0"/>
              <a:t>3</a:t>
            </a:r>
            <a:r>
              <a:rPr lang="ru-RU" sz="2000" dirty="0" smtClean="0"/>
              <a:t>.</a:t>
            </a:r>
            <a:r>
              <a:rPr lang="ru-RU" sz="2000" dirty="0"/>
              <a:t>    Формирование у дошкольников представления о музее.</a:t>
            </a:r>
          </a:p>
          <a:p>
            <a:pPr algn="just"/>
            <a:r>
              <a:rPr lang="ru-RU" sz="2000" dirty="0"/>
              <a:t>4</a:t>
            </a:r>
            <a:r>
              <a:rPr lang="ru-RU" sz="2000" dirty="0" smtClean="0"/>
              <a:t>.</a:t>
            </a:r>
            <a:r>
              <a:rPr lang="ru-RU" sz="2000" dirty="0"/>
              <a:t>  Расширение кругозора дошкольников.</a:t>
            </a:r>
          </a:p>
          <a:p>
            <a:pPr algn="just"/>
            <a:r>
              <a:rPr lang="ru-RU" sz="2000" dirty="0" smtClean="0"/>
              <a:t>5.</a:t>
            </a:r>
            <a:r>
              <a:rPr lang="ru-RU" sz="2000" dirty="0"/>
              <a:t> </a:t>
            </a:r>
            <a:r>
              <a:rPr lang="ru-RU" sz="2000" dirty="0" smtClean="0"/>
              <a:t>Развитие </a:t>
            </a:r>
            <a:r>
              <a:rPr lang="ru-RU" sz="2000" dirty="0"/>
              <a:t>познавательных способностей и познава­тельной деятельности.</a:t>
            </a:r>
          </a:p>
          <a:p>
            <a:pPr algn="just"/>
            <a:r>
              <a:rPr lang="ru-RU" sz="2000" dirty="0"/>
              <a:t>6</a:t>
            </a:r>
            <a:r>
              <a:rPr lang="ru-RU" sz="2000" dirty="0" smtClean="0"/>
              <a:t>.</a:t>
            </a:r>
            <a:r>
              <a:rPr lang="ru-RU" sz="2000" dirty="0"/>
              <a:t>    Формирование проектно-исследовательских уме­ний и навыков.</a:t>
            </a:r>
          </a:p>
          <a:p>
            <a:pPr algn="just"/>
            <a:r>
              <a:rPr lang="ru-RU" sz="2000" dirty="0"/>
              <a:t>7</a:t>
            </a:r>
            <a:r>
              <a:rPr lang="ru-RU" sz="2000" dirty="0" smtClean="0"/>
              <a:t>.</a:t>
            </a:r>
            <a:r>
              <a:rPr lang="ru-RU" sz="2000"/>
              <a:t> </a:t>
            </a:r>
            <a:r>
              <a:rPr lang="ru-RU" sz="2000" smtClean="0"/>
              <a:t>Формирование </a:t>
            </a:r>
            <a:r>
              <a:rPr lang="ru-RU" sz="2000" dirty="0"/>
              <a:t>умения самостоятельно анализиро­вать и систематизировать полученные знания.</a:t>
            </a:r>
          </a:p>
          <a:p>
            <a:pPr algn="just"/>
            <a:r>
              <a:rPr lang="ru-RU" sz="2000" dirty="0"/>
              <a:t>8</a:t>
            </a:r>
            <a:r>
              <a:rPr lang="ru-RU" sz="2000" dirty="0" smtClean="0"/>
              <a:t>.</a:t>
            </a:r>
            <a:r>
              <a:rPr lang="ru-RU" sz="2000" dirty="0"/>
              <a:t>    Развитие творческого и логического мышления, воображения.</a:t>
            </a:r>
          </a:p>
          <a:p>
            <a:pPr algn="just"/>
            <a:r>
              <a:rPr lang="ru-RU" sz="2000" dirty="0"/>
              <a:t>9</a:t>
            </a:r>
            <a:r>
              <a:rPr lang="ru-RU" sz="2000" dirty="0" smtClean="0"/>
              <a:t>. </a:t>
            </a:r>
            <a:r>
              <a:rPr lang="ru-RU" sz="2000" dirty="0"/>
              <a:t>Формирование активной жизненной позиции.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9241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 использовании музейной педагогики как инновационной технологии в необходимо учитывать следующие </a:t>
            </a:r>
            <a:r>
              <a:rPr lang="ru-RU" b="1" dirty="0" smtClean="0"/>
              <a:t>принципы:</a:t>
            </a:r>
            <a:endParaRPr lang="ru-RU" b="1" dirty="0"/>
          </a:p>
          <a:p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Наглядность.</a:t>
            </a:r>
          </a:p>
          <a:p>
            <a:r>
              <a:rPr lang="ru-RU" b="1" dirty="0">
                <a:solidFill>
                  <a:srgbClr val="002060"/>
                </a:solidFill>
              </a:rPr>
              <a:t> Доступность.</a:t>
            </a:r>
          </a:p>
          <a:p>
            <a:r>
              <a:rPr lang="ru-RU" b="1" dirty="0">
                <a:solidFill>
                  <a:srgbClr val="002060"/>
                </a:solidFill>
              </a:rPr>
              <a:t> Динамичность.</a:t>
            </a:r>
          </a:p>
          <a:p>
            <a:pPr algn="just"/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Содержательность</a:t>
            </a:r>
            <a:r>
              <a:rPr lang="ru-RU" dirty="0"/>
              <a:t> (материал должен иметь образовательно-воспитательное значение для детей, вызывать в детях любознательность).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Последовательность ознакомления детей с музейными коллекциями </a:t>
            </a:r>
            <a:r>
              <a:rPr lang="ru-RU" dirty="0"/>
              <a:t>(в соответствии с задачами воспитания дошкольников на каждом возрастном этапе).</a:t>
            </a:r>
          </a:p>
          <a:p>
            <a:pPr algn="just"/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Гуманизм</a:t>
            </a:r>
            <a:r>
              <a:rPr lang="ru-RU" dirty="0"/>
              <a:t> (экспонаты должны вызывать бережное отношение к природе вещей</a:t>
            </a:r>
            <a:r>
              <a:rPr lang="ru-RU" dirty="0" smtClean="0"/>
              <a:t>).</a:t>
            </a:r>
            <a:endParaRPr lang="ru-RU" b="1" dirty="0"/>
          </a:p>
          <a:p>
            <a:pPr algn="just"/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Активность детей </a:t>
            </a:r>
            <a:r>
              <a:rPr lang="ru-RU" dirty="0"/>
              <a:t>в усвоении музейного наследия, которая проявляется на уровне практической деятельности как отражении полученных знаний и впечатлений в продуктах собственного творчества, в продуктивной деятельности (рисовании, лепке, сочинении историй).</a:t>
            </a:r>
          </a:p>
        </p:txBody>
      </p:sp>
    </p:spTree>
    <p:extLst>
      <p:ext uri="{BB962C8B-B14F-4D97-AF65-F5344CB8AC3E}">
        <p14:creationId xmlns:p14="http://schemas.microsoft.com/office/powerpoint/2010/main" xmlns="" val="26725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нещеретова\фото\фото нещеретовой\P10209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1" y="260648"/>
            <a:ext cx="5336771" cy="40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нещеретова\фото\ГРУППА ЭКСПЕРИМЕНТАЛЬНАЯ\2008-11-18\проект 0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67" y="3232629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2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Технологические карты музея «Посуда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52" y="1203233"/>
            <a:ext cx="3851920" cy="536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109487"/>
            <a:ext cx="3948755" cy="54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42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Игры с временными моделями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новые публикации 2012\фото модели в журнал\Объемная модель месяца год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56" y="1000108"/>
            <a:ext cx="5004048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овые публикации 2012\фото модели в журнал\Хоровод времен год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604" y="2798884"/>
            <a:ext cx="4968552" cy="391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98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ещеретова\фото\динозавры\2008-10-16, динозавры\динозавры 0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11" y="74258"/>
            <a:ext cx="8945977" cy="670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33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2624" cy="1472208"/>
          </a:xfrm>
        </p:spPr>
        <p:txBody>
          <a:bodyPr>
            <a:normAutofit fontScale="90000"/>
          </a:bodyPr>
          <a:lstStyle/>
          <a:p>
            <a:pPr>
              <a:tabLst>
                <a:tab pos="623888" algn="l"/>
              </a:tabLs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Первый </a:t>
            </a:r>
            <a:r>
              <a:rPr lang="ru-RU" dirty="0">
                <a:solidFill>
                  <a:srgbClr val="002060"/>
                </a:solidFill>
              </a:rPr>
              <a:t>этап, </a:t>
            </a:r>
            <a:r>
              <a:rPr lang="ru-RU" b="1" dirty="0">
                <a:solidFill>
                  <a:srgbClr val="002060"/>
                </a:solidFill>
              </a:rPr>
              <a:t>подготовительный — «Планирование мини-музея».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82340"/>
            <a:ext cx="77048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А</a:t>
            </a:r>
            <a:r>
              <a:rPr lang="ru-RU" b="1" dirty="0" smtClean="0">
                <a:solidFill>
                  <a:srgbClr val="002060"/>
                </a:solidFill>
              </a:rPr>
              <a:t>лгоритм </a:t>
            </a:r>
            <a:r>
              <a:rPr lang="ru-RU" b="1" dirty="0">
                <a:solidFill>
                  <a:srgbClr val="002060"/>
                </a:solidFill>
              </a:rPr>
              <a:t>по созданию мини-музеев: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-выбор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темы мини-музея,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-определение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места размещения мини-музея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-планирование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экспозиций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-выбор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дизайна оформления мини-музея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-подбор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экспонатов,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-оформление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визитной карточки и паспорта мини-музея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-разработка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 работы с экспозициями мини-музеев,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-разработка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ознакомительной экскурсии в мини-музей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-разработка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конспектов занятий с использованием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экспозиций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мини-музея.</a:t>
            </a:r>
          </a:p>
        </p:txBody>
      </p:sp>
    </p:spTree>
    <p:extLst>
      <p:ext uri="{BB962C8B-B14F-4D97-AF65-F5344CB8AC3E}">
        <p14:creationId xmlns:p14="http://schemas.microsoft.com/office/powerpoint/2010/main" xmlns="" val="25080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377</TotalTime>
  <Words>279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МАДОУ ЦРР –детский сад №2 Музейная педагогика в образовательном процессе детского сада</vt:lpstr>
      <vt:lpstr>Слайд 2</vt:lpstr>
      <vt:lpstr>   ЦЕЛИ И ЗАДАЧИ МИНИ-МУЗЕЯ </vt:lpstr>
      <vt:lpstr>Слайд 4</vt:lpstr>
      <vt:lpstr>Слайд 5</vt:lpstr>
      <vt:lpstr>Технологические карты музея «Посуда»</vt:lpstr>
      <vt:lpstr>Игры с временными моделями</vt:lpstr>
      <vt:lpstr>Слайд 8</vt:lpstr>
      <vt:lpstr>   Первый этап, подготовительный — «Планирование мини-музея». </vt:lpstr>
      <vt:lpstr>Второй этап, практический —  «Создание мини-музеев» Мини-музей «Птицы» </vt:lpstr>
      <vt:lpstr>Музей «Воздух»</vt:lpstr>
      <vt:lpstr>Мини-музей «Куклы»</vt:lpstr>
      <vt:lpstr>Мини-музей «Кубанская горница»</vt:lpstr>
      <vt:lpstr>Коллекция часов</vt:lpstr>
      <vt:lpstr>Вертикальное размещение  экспонатов</vt:lpstr>
      <vt:lpstr>Слайд 16</vt:lpstr>
      <vt:lpstr>Слайд 17</vt:lpstr>
      <vt:lpstr>«Системный оператор»- прием ТРИЗ</vt:lpstr>
      <vt:lpstr>Слайд 19</vt:lpstr>
      <vt:lpstr>Визитки музея</vt:lpstr>
      <vt:lpstr>Слайд 21</vt:lpstr>
      <vt:lpstr>Слайд 22</vt:lpstr>
      <vt:lpstr>Слайд 23</vt:lpstr>
      <vt:lpstr>Слайд 24</vt:lpstr>
      <vt:lpstr>Знаки для мини-музея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ASUS4</dc:creator>
  <cp:lastModifiedBy>admin</cp:lastModifiedBy>
  <cp:revision>23</cp:revision>
  <dcterms:created xsi:type="dcterms:W3CDTF">2012-10-24T10:17:21Z</dcterms:created>
  <dcterms:modified xsi:type="dcterms:W3CDTF">2013-02-07T12:37:42Z</dcterms:modified>
</cp:coreProperties>
</file>